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87" r:id="rId2"/>
    <p:sldId id="256" r:id="rId3"/>
    <p:sldId id="268" r:id="rId4"/>
    <p:sldId id="267" r:id="rId5"/>
    <p:sldId id="274" r:id="rId6"/>
    <p:sldId id="288" r:id="rId7"/>
    <p:sldId id="285" r:id="rId8"/>
    <p:sldId id="289" r:id="rId9"/>
    <p:sldId id="261" r:id="rId10"/>
    <p:sldId id="282" r:id="rId11"/>
    <p:sldId id="269" r:id="rId12"/>
    <p:sldId id="266" r:id="rId13"/>
    <p:sldId id="264" r:id="rId14"/>
    <p:sldId id="272" r:id="rId15"/>
    <p:sldId id="286" r:id="rId16"/>
    <p:sldId id="265" r:id="rId17"/>
    <p:sldId id="293" r:id="rId18"/>
    <p:sldId id="291" r:id="rId19"/>
    <p:sldId id="290" r:id="rId20"/>
    <p:sldId id="292" r:id="rId21"/>
  </p:sldIdLst>
  <p:sldSz cx="9144000" cy="6858000" type="screen4x3"/>
  <p:notesSz cx="6858000" cy="9144000"/>
  <p:custShowLst>
    <p:custShow name="Custom Show 1" id="0">
      <p:sldLst>
        <p:sld r:id="rId3"/>
        <p:sld r:id="rId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79876"/>
  </p:normalViewPr>
  <p:slideViewPr>
    <p:cSldViewPr snapToGrid="0" snapToObjects="1">
      <p:cViewPr varScale="1">
        <p:scale>
          <a:sx n="100" d="100"/>
          <a:sy n="100" d="100"/>
        </p:scale>
        <p:origin x="19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8FC06-84F1-4841-8545-4D5C9C1B6AF8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660AE-D378-684B-BA48-31BB9C160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3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0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 Warning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Sothern 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public domain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part of a project studying the effects of rodents and ants on the plant community that has been running for almost 40 years. The rodents are sampled on a series of 24 plots, with different experimental manipulations controlling which rodents are allowed to access which plots.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real dataset that has been used in over 100 publications. We’ve simplified it just a little bit for the workshop, but you can download the full dataset and work with it using exactly the same tools we’ll learn about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60AE-D378-684B-BA48-31BB9C160B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5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351" y="1783948"/>
            <a:ext cx="7772400" cy="3522545"/>
          </a:xfrm>
        </p:spPr>
        <p:txBody>
          <a:bodyPr anchor="t">
            <a:normAutofit/>
          </a:bodyPr>
          <a:lstStyle>
            <a:lvl1pPr algn="l">
              <a:defRPr sz="24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17483"/>
            <a:ext cx="7772400" cy="94482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8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4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5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6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Franklin Gothic Book"/>
          <a:ea typeface="+mj-ea"/>
          <a:cs typeface="Franklin Gothic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Franklin Gothic Book"/>
          <a:ea typeface="+mn-ea"/>
          <a:cs typeface="Franklin Gothic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Franklin Gothic Book"/>
          <a:ea typeface="+mn-ea"/>
          <a:cs typeface="Franklin Gothic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Franklin Gothic Book"/>
          <a:ea typeface="+mn-ea"/>
          <a:cs typeface="Franklin Gothic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dcpreworkshopassessment?workshop_id=2018-08-27-uwmadison-dc" TargetMode="External"/><Relationship Id="rId2" Type="http://schemas.openxmlformats.org/officeDocument/2006/relationships/hyperlink" Target="https://uw-madison-aci.github.io/2018-08-27-uwmadison-dc/#setu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d.carpentries.org/2018-08-27-uwmadison-d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koch5@wisc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rah.stevens@wisc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w-madison-aci.github.io/2018-08-27-uwmadison-d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d.carpentries.org/2018-08-27-uwmadison-d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jpg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tiff"/><Relationship Id="rId5" Type="http://schemas.openxmlformats.org/officeDocument/2006/relationships/image" Target="../media/image6.jpg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4" Type="http://schemas.openxmlformats.org/officeDocument/2006/relationships/image" Target="../media/image5.jpeg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kbroman.org/Tools4R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AFD-897E-2649-BAF5-20798B53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the Workshop!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22EE-D980-394F-A6ED-E715E2E0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Find a seat with a nametag, and plug in!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instructions are on the white board</a:t>
            </a:r>
          </a:p>
          <a:p>
            <a:r>
              <a:rPr lang="en-US" dirty="0"/>
              <a:t>Make sure you’ve completed the setup</a:t>
            </a:r>
          </a:p>
          <a:p>
            <a:pPr lvl="1"/>
            <a:r>
              <a:rPr lang="en-US" dirty="0">
                <a:hlinkClick r:id="rId2"/>
              </a:rPr>
              <a:t>https://uw-madison-aci.github.io/2018-08-27-uwmadison-dc/#setup</a:t>
            </a:r>
            <a:endParaRPr lang="en-US" dirty="0"/>
          </a:p>
          <a:p>
            <a:r>
              <a:rPr lang="en-US" dirty="0"/>
              <a:t>And the pre-workshop survey</a:t>
            </a:r>
          </a:p>
          <a:p>
            <a:pPr lvl="1"/>
            <a:r>
              <a:rPr lang="en-US" dirty="0">
                <a:hlinkClick r:id="rId3"/>
              </a:rPr>
              <a:t>https://www.surveymonkey.com/r/dcpreworkshopassessment?workshop_id=2018-08-27-uwmadison-dc</a:t>
            </a:r>
            <a:endParaRPr lang="en-US" dirty="0"/>
          </a:p>
          <a:p>
            <a:r>
              <a:rPr lang="en-US" dirty="0"/>
              <a:t>Say ‘Hi’ to the other people at your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3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Logistics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1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Hands-on, working with real data.  </a:t>
            </a:r>
          </a:p>
          <a:p>
            <a:r>
              <a:rPr lang="en-US" dirty="0"/>
              <a:t>Be prepared to: </a:t>
            </a:r>
          </a:p>
          <a:p>
            <a:pPr lvl="1"/>
            <a:r>
              <a:rPr lang="en-US" dirty="0"/>
              <a:t>follow along with the instructor on your own computer</a:t>
            </a:r>
          </a:p>
          <a:p>
            <a:pPr lvl="1"/>
            <a:r>
              <a:rPr lang="en-US" dirty="0"/>
              <a:t>work on exercises by yourself or with people near you</a:t>
            </a:r>
          </a:p>
          <a:p>
            <a:r>
              <a:rPr lang="en-US" dirty="0"/>
              <a:t>Ask questions!</a:t>
            </a:r>
          </a:p>
          <a:p>
            <a:r>
              <a:rPr lang="en-US" dirty="0"/>
              <a:t>Share notes in the </a:t>
            </a:r>
            <a:r>
              <a:rPr lang="en-US" dirty="0" err="1"/>
              <a:t>etherpad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https://pad.carpentries.org/2018-08-27-uwmadison-dc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67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Nametags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nametags are a visual feedback tool for instructors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are lost, confused, or need help, put the red side up.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all is well, put up the green side up. </a:t>
            </a:r>
          </a:p>
        </p:txBody>
      </p:sp>
    </p:spTree>
    <p:extLst>
      <p:ext uri="{BB962C8B-B14F-4D97-AF65-F5344CB8AC3E}">
        <p14:creationId xmlns:p14="http://schemas.microsoft.com/office/powerpoint/2010/main" val="27425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order to facilitate the best learning for everyone, we expect everyone to abide by the Data Carpentry Code of Conduct: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www.datacarpentry.org</a:t>
            </a:r>
            <a:r>
              <a:rPr lang="en-US" dirty="0"/>
              <a:t>/code-of-conduct/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you have any concerns, email Christina at </a:t>
            </a:r>
            <a:r>
              <a:rPr lang="en-US" dirty="0">
                <a:hlinkClick r:id="rId3"/>
              </a:rPr>
              <a:t>ckoch5@wisc.edu</a:t>
            </a:r>
            <a:r>
              <a:rPr lang="en-US" dirty="0"/>
              <a:t> or Sarah at </a:t>
            </a:r>
            <a:r>
              <a:rPr lang="en-US" dirty="0">
                <a:hlinkClick r:id="rId4"/>
              </a:rPr>
              <a:t>sarah.stevens@wisc.edu</a:t>
            </a:r>
            <a:r>
              <a:rPr lang="en-US" dirty="0"/>
              <a:t>, or contact the Carpentry staff listed on the </a:t>
            </a:r>
            <a:r>
              <a:rPr lang="en-US" dirty="0" err="1"/>
              <a:t>CoC</a:t>
            </a:r>
            <a:r>
              <a:rPr lang="en-US" dirty="0"/>
              <a:t> above.</a:t>
            </a:r>
          </a:p>
        </p:txBody>
      </p:sp>
    </p:spTree>
    <p:extLst>
      <p:ext uri="{BB962C8B-B14F-4D97-AF65-F5344CB8AC3E}">
        <p14:creationId xmlns:p14="http://schemas.microsoft.com/office/powerpoint/2010/main" val="232713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have breaks during the morning, afternoon and for lunch.</a:t>
            </a:r>
          </a:p>
          <a:p>
            <a:r>
              <a:rPr lang="en-US" dirty="0"/>
              <a:t>Coffee, tea, and morning snacks are provided, lunch is on your own.</a:t>
            </a:r>
          </a:p>
          <a:p>
            <a:r>
              <a:rPr lang="en-US" dirty="0"/>
              <a:t>We can provide a refrigerator / microwave for food.</a:t>
            </a:r>
          </a:p>
          <a:p>
            <a:r>
              <a:rPr lang="en-US" dirty="0"/>
              <a:t>Restrooms (and drinking fountains) are across the hall or on the first floor.</a:t>
            </a:r>
          </a:p>
        </p:txBody>
      </p:sp>
    </p:spTree>
    <p:extLst>
      <p:ext uri="{BB962C8B-B14F-4D97-AF65-F5344CB8AC3E}">
        <p14:creationId xmlns:p14="http://schemas.microsoft.com/office/powerpoint/2010/main" val="71510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your neighbors!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Talk to 1-2 people around you by: </a:t>
            </a:r>
          </a:p>
          <a:p>
            <a:pPr lvl="1"/>
            <a:r>
              <a:rPr lang="en-US" dirty="0"/>
              <a:t>summarizing your research/work in three words (and then briefly describe it)</a:t>
            </a:r>
          </a:p>
          <a:p>
            <a:pPr lvl="1"/>
            <a:r>
              <a:rPr lang="en-US" dirty="0"/>
              <a:t>sharing one thing you hope to learn at this workshop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2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3630" cy="4525963"/>
          </a:xfrm>
        </p:spPr>
        <p:txBody>
          <a:bodyPr>
            <a:normAutofit/>
          </a:bodyPr>
          <a:lstStyle/>
          <a:p>
            <a:r>
              <a:rPr lang="en-US" dirty="0"/>
              <a:t>Workshop website (schedule, materials):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https://uw-madison-aci.github.io/2018-08-27-uwmadison-dc/</a:t>
            </a:r>
            <a:r>
              <a:rPr lang="en-US" dirty="0"/>
              <a:t> </a:t>
            </a:r>
          </a:p>
          <a:p>
            <a:r>
              <a:rPr lang="en-US" dirty="0" err="1"/>
              <a:t>Etherpad</a:t>
            </a:r>
            <a:r>
              <a:rPr lang="en-US" dirty="0"/>
              <a:t> (links, online notes + live chat):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https://pad.carpentries.org/2018-08-27-uwmadison-dc</a:t>
            </a:r>
            <a:r>
              <a:rPr lang="en-US" dirty="0"/>
              <a:t>  </a:t>
            </a:r>
          </a:p>
          <a:p>
            <a:r>
              <a:rPr lang="en-US" dirty="0"/>
              <a:t>Twitter: </a:t>
            </a:r>
            <a:br>
              <a:rPr lang="en-US" dirty="0"/>
            </a:br>
            <a:r>
              <a:rPr lang="en-US" dirty="0"/>
              <a:t>	@</a:t>
            </a:r>
            <a:r>
              <a:rPr lang="en-US"/>
              <a:t>thecarpentries, </a:t>
            </a:r>
            <a:r>
              <a:rPr lang="en-US" dirty="0"/>
              <a:t>#</a:t>
            </a:r>
            <a:r>
              <a:rPr lang="en-US" dirty="0" err="1"/>
              <a:t>dcuwm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8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14DAF-3E8B-9649-AA54-E1B17ACDD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Portal Dataset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62D970-F57B-2041-8CCD-2F7E38887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67C47C-21D1-2D48-8F35-FF03C142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49" y="1497389"/>
            <a:ext cx="1840058" cy="11955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056584-5C02-A242-B2C7-508A97E2F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3" t="24760" r="26149" b="22268"/>
          <a:stretch/>
        </p:blipFill>
        <p:spPr>
          <a:xfrm>
            <a:off x="7802802" y="2684190"/>
            <a:ext cx="1022605" cy="1458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0F7E4D-9CA4-F24D-A293-142D5762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1" y="1498134"/>
            <a:ext cx="2138926" cy="2551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1AFBD-FA09-8142-9C7C-4CFC0E6A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Creatures!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1841C-13B2-894D-9BB2-6728B1DF2C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88"/>
          <a:stretch/>
        </p:blipFill>
        <p:spPr>
          <a:xfrm>
            <a:off x="4327792" y="2051389"/>
            <a:ext cx="2365737" cy="199844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CB316F-709B-4F47-ADA9-99A2D9004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6" r="9121" b="25366"/>
          <a:stretch/>
        </p:blipFill>
        <p:spPr>
          <a:xfrm>
            <a:off x="4326659" y="1496311"/>
            <a:ext cx="2658690" cy="8998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BE5E3-FB04-514F-8670-2E759493B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0" y="3020603"/>
            <a:ext cx="2368407" cy="17139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244AD-A0DA-244B-992D-CBD07D0ED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546847"/>
            <a:ext cx="2286000" cy="1790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D9638-2B9D-4647-A53E-7E2A3CF429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39" b="17924"/>
          <a:stretch/>
        </p:blipFill>
        <p:spPr>
          <a:xfrm>
            <a:off x="483286" y="1496311"/>
            <a:ext cx="1832156" cy="15258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2A56F4-4598-DF4D-8978-6D394BBFC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3089" y="3992256"/>
            <a:ext cx="1997975" cy="1340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55B93-87A9-AE4B-9310-0DAA9981D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6659" y="3992256"/>
            <a:ext cx="2026977" cy="1590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17D979-90E4-ED47-8782-AAAB6C50FB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138" t="22268" r="2912" b="15617"/>
          <a:stretch/>
        </p:blipFill>
        <p:spPr>
          <a:xfrm>
            <a:off x="2728921" y="5012180"/>
            <a:ext cx="1952090" cy="13253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20577-0304-0B47-9FA7-8D0B351BDB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8379" y="5207093"/>
            <a:ext cx="2164406" cy="1132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E07D9C-84F0-A349-9C16-AB6D09A2A5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960" t="19874" r="37682" b="8329"/>
          <a:stretch/>
        </p:blipFill>
        <p:spPr>
          <a:xfrm>
            <a:off x="6353636" y="2396170"/>
            <a:ext cx="1523010" cy="24889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2857B3-2EE0-654D-87BE-8934FE5BC1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543" t="13512" r="6027"/>
          <a:stretch/>
        </p:blipFill>
        <p:spPr>
          <a:xfrm>
            <a:off x="7112989" y="4142767"/>
            <a:ext cx="1712418" cy="21568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41D740-FA3A-A743-8579-D7DAE1D7856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262" t="8763" r="15522" b="19677"/>
          <a:stretch/>
        </p:blipFill>
        <p:spPr>
          <a:xfrm>
            <a:off x="5914280" y="4858224"/>
            <a:ext cx="1924818" cy="14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1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CFBE-A17C-F94C-92B1-24E3CE8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the Portal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089DB-AD6F-9B48-95D9-C2DCE160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Tabular dataset</a:t>
            </a:r>
          </a:p>
          <a:p>
            <a:r>
              <a:rPr lang="en-US" dirty="0"/>
              <a:t>Observations of small mammals</a:t>
            </a:r>
          </a:p>
          <a:p>
            <a:r>
              <a:rPr lang="en-US" dirty="0"/>
              <a:t>Collected over more than 40 years</a:t>
            </a:r>
          </a:p>
          <a:p>
            <a:r>
              <a:rPr lang="en-US" dirty="0"/>
              <a:t>24 plots of a desert ecosystem in Arizona</a:t>
            </a:r>
          </a:p>
          <a:p>
            <a:r>
              <a:rPr lang="en-US" dirty="0"/>
              <a:t>Different experimental manipulations controlling which rodents are allowed to access which plot</a:t>
            </a:r>
          </a:p>
          <a:p>
            <a:r>
              <a:rPr lang="en-US" dirty="0"/>
              <a:t>Real dataset, but simplified</a:t>
            </a:r>
          </a:p>
        </p:txBody>
      </p:sp>
    </p:spTree>
    <p:extLst>
      <p:ext uri="{BB962C8B-B14F-4D97-AF65-F5344CB8AC3E}">
        <p14:creationId xmlns:p14="http://schemas.microsoft.com/office/powerpoint/2010/main" val="297844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4825"/>
            <a:ext cx="7772400" cy="1470025"/>
          </a:xfrm>
        </p:spPr>
        <p:txBody>
          <a:bodyPr/>
          <a:lstStyle/>
          <a:p>
            <a:r>
              <a:rPr lang="en-US" dirty="0"/>
              <a:t>Welcome to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59487"/>
            <a:ext cx="6400800" cy="1752600"/>
          </a:xfrm>
        </p:spPr>
        <p:txBody>
          <a:bodyPr/>
          <a:lstStyle/>
          <a:p>
            <a:r>
              <a:rPr lang="en-US" dirty="0"/>
              <a:t>@</a:t>
            </a:r>
          </a:p>
        </p:txBody>
      </p:sp>
      <p:pic>
        <p:nvPicPr>
          <p:cNvPr id="4" name="Picture 3" descr="DC1_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13" y="2069945"/>
            <a:ext cx="2489201" cy="1562260"/>
          </a:xfrm>
          <a:prstGeom prst="rect">
            <a:avLst/>
          </a:prstGeom>
        </p:spPr>
      </p:pic>
      <p:pic>
        <p:nvPicPr>
          <p:cNvPr id="5" name="Picture 4" descr="uwlogo_web_sm_ct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83" y="1974850"/>
            <a:ext cx="2747433" cy="1837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052730"/>
            <a:ext cx="8134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uw-madison-aci.github.io</a:t>
            </a:r>
            <a:r>
              <a:rPr lang="en-US" sz="3200" dirty="0"/>
              <a:t>/2018-08-27-uwmadison-dc/</a:t>
            </a:r>
          </a:p>
        </p:txBody>
      </p:sp>
    </p:spTree>
    <p:extLst>
      <p:ext uri="{BB962C8B-B14F-4D97-AF65-F5344CB8AC3E}">
        <p14:creationId xmlns:p14="http://schemas.microsoft.com/office/powerpoint/2010/main" val="28135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62B0-E3CB-9243-977E-4354F7B0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5AE9-E840-EC48-8A93-17218D6EA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Is there a difference between the weight of male and female kangaroo rats?</a:t>
            </a:r>
          </a:p>
          <a:p>
            <a:r>
              <a:rPr lang="en-US" dirty="0"/>
              <a:t>Do different species of kangaroo rats have different hindfoot lengths?</a:t>
            </a:r>
          </a:p>
          <a:p>
            <a:r>
              <a:rPr lang="en-US" dirty="0"/>
              <a:t>How does hindfoot length relate to weight the weight of a kangaroo rat?</a:t>
            </a:r>
          </a:p>
          <a:p>
            <a:r>
              <a:rPr lang="en-US" dirty="0"/>
              <a:t>How does the number of Kangaroo rats that get into the enclosure change over time?</a:t>
            </a:r>
          </a:p>
          <a:p>
            <a:r>
              <a:rPr lang="en-US" dirty="0"/>
              <a:t>Is there a difference in the number of kangaroo rats that get into the different enclosures?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5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Instructor/Helper</a:t>
            </a:r>
            <a:br>
              <a:rPr lang="en-US" dirty="0"/>
            </a:br>
            <a:r>
              <a:rPr lang="en-US" dirty="0"/>
              <a:t>Introductions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Problems*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"Where did this data file come from?!”</a:t>
            </a:r>
          </a:p>
          <a:p>
            <a:r>
              <a:rPr lang="en-US" dirty="0"/>
              <a:t>"Can you repeat the analysis, omitting subject X?”</a:t>
            </a:r>
          </a:p>
          <a:p>
            <a:r>
              <a:rPr lang="en-US" dirty="0"/>
              <a:t>“You used the wrong data- the full dataset has more subjects.”</a:t>
            </a:r>
          </a:p>
          <a:p>
            <a:r>
              <a:rPr lang="en-US" dirty="0"/>
              <a:t>“The color-coding in this spreadsheet was off.”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2535" y="6129867"/>
            <a:ext cx="355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*modified from Karl Broman’s intro 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Tools for Reproducible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4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65AE-BC35-304A-9B9C-73D6F660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Goal: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3DA1-8F80-824D-A648-F32C41C83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8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 data analysis tools </a:t>
            </a:r>
            <a:r>
              <a:rPr lang="en-US" b="1" dirty="0"/>
              <a:t>and</a:t>
            </a:r>
            <a:r>
              <a:rPr lang="en-US" dirty="0"/>
              <a:t> best practices for organizing your data</a:t>
            </a:r>
          </a:p>
          <a:p>
            <a:r>
              <a:rPr lang="en-US" dirty="0"/>
              <a:t>Two themes:</a:t>
            </a:r>
          </a:p>
          <a:p>
            <a:pPr lvl="1"/>
            <a:r>
              <a:rPr lang="en-US" dirty="0"/>
              <a:t>Plan ahead: take time to organize and document</a:t>
            </a:r>
          </a:p>
          <a:p>
            <a:pPr lvl="1"/>
            <a:r>
              <a:rPr lang="en-US" dirty="0"/>
              <a:t>Avoid doing things “by hand”: use tools that parse and analyze data, rather than editing data directly</a:t>
            </a:r>
          </a:p>
          <a:p>
            <a:r>
              <a:rPr lang="en-US" dirty="0"/>
              <a:t>Take away something immediately useful</a:t>
            </a:r>
          </a:p>
          <a:p>
            <a:pPr lvl="1"/>
            <a:r>
              <a:rPr lang="en-US" dirty="0"/>
              <a:t>Pick one thing you learned to implement right away</a:t>
            </a:r>
          </a:p>
        </p:txBody>
      </p:sp>
    </p:spTree>
    <p:extLst>
      <p:ext uri="{BB962C8B-B14F-4D97-AF65-F5344CB8AC3E}">
        <p14:creationId xmlns:p14="http://schemas.microsoft.com/office/powerpoint/2010/main" val="84720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uccess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23" r="-15823"/>
          <a:stretch>
            <a:fillRect/>
          </a:stretch>
        </p:blipFill>
        <p:spPr>
          <a:xfrm>
            <a:off x="489612" y="104941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72919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B08B-F203-CB46-B222-E3788442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8966-66FE-CA4F-8497-F1B87124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Organization and Formatting in Spreadsheets</a:t>
            </a:r>
          </a:p>
          <a:p>
            <a:r>
              <a:rPr lang="en-US" dirty="0"/>
              <a:t>Data Cleaning/Reformatting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(Meta: Tips for Data Entry/Creation)</a:t>
            </a:r>
          </a:p>
          <a:p>
            <a:r>
              <a:rPr lang="en-US" dirty="0"/>
              <a:t>Data Management using a Database</a:t>
            </a:r>
          </a:p>
          <a:p>
            <a:r>
              <a:rPr lang="en-US" dirty="0"/>
              <a:t>Automated Data Analysis</a:t>
            </a:r>
          </a:p>
          <a:p>
            <a:r>
              <a:rPr lang="en-US" dirty="0"/>
              <a:t>Automated Data Visualization and Reporting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2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We’ll 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Spreadsheet Program (Excel, or other)</a:t>
            </a:r>
          </a:p>
          <a:p>
            <a:r>
              <a:rPr lang="en-US" dirty="0"/>
              <a:t>Open Refine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R w/packages:</a:t>
            </a:r>
          </a:p>
          <a:p>
            <a:pPr lvl="1"/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 err="1"/>
              <a:t>knitr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8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11580</TotalTime>
  <Words>719</Words>
  <Application>Microsoft Macintosh PowerPoint</Application>
  <PresentationFormat>On-screen Show (4:3)</PresentationFormat>
  <Paragraphs>99</Paragraphs>
  <Slides>20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Calibri</vt:lpstr>
      <vt:lpstr>Franklin Gothic Book</vt:lpstr>
      <vt:lpstr>Office Theme</vt:lpstr>
      <vt:lpstr>Welcome to the Workshop! </vt:lpstr>
      <vt:lpstr>Welcome to </vt:lpstr>
      <vt:lpstr>Instructor/Helper Introductions</vt:lpstr>
      <vt:lpstr>Workshop Content</vt:lpstr>
      <vt:lpstr>Data Problems*</vt:lpstr>
      <vt:lpstr>Our Goal: Reproducibility</vt:lpstr>
      <vt:lpstr>PowerPoint Presentation</vt:lpstr>
      <vt:lpstr>What We’ll Learn</vt:lpstr>
      <vt:lpstr>Tools We’ll Use</vt:lpstr>
      <vt:lpstr>Workshop Logistics</vt:lpstr>
      <vt:lpstr>Workshop Format</vt:lpstr>
      <vt:lpstr>Nametags</vt:lpstr>
      <vt:lpstr>Code of Conduct</vt:lpstr>
      <vt:lpstr>Other Logistics</vt:lpstr>
      <vt:lpstr>Meet your neighbors!</vt:lpstr>
      <vt:lpstr>Important Links</vt:lpstr>
      <vt:lpstr>Portal Dataset</vt:lpstr>
      <vt:lpstr>Creatures!</vt:lpstr>
      <vt:lpstr>Intro to the Portal Dataset</vt:lpstr>
      <vt:lpstr>Questions</vt:lpstr>
      <vt:lpstr>Custom Show 1</vt:lpstr>
    </vt:vector>
  </TitlesOfParts>
  <Company>CHTC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Christina Koch</dc:creator>
  <cp:lastModifiedBy>Sarah Stevens</cp:lastModifiedBy>
  <cp:revision>95</cp:revision>
  <dcterms:created xsi:type="dcterms:W3CDTF">2016-05-31T22:18:44Z</dcterms:created>
  <dcterms:modified xsi:type="dcterms:W3CDTF">2018-08-27T12:36:26Z</dcterms:modified>
</cp:coreProperties>
</file>